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2" r:id="rId11"/>
    <p:sldId id="266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Corben" panose="020B0604020202020204" charset="0"/>
      <p:regular r:id="rId18"/>
      <p:bold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Trebuchet MS" panose="020B060302020202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g2jSQCCqz61+XKavPKUARnOjB/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6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53" autoAdjust="0"/>
  </p:normalViewPr>
  <p:slideViewPr>
    <p:cSldViewPr snapToGrid="0">
      <p:cViewPr varScale="1">
        <p:scale>
          <a:sx n="54" d="100"/>
          <a:sy n="54" d="100"/>
        </p:scale>
        <p:origin x="9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371850" y="1097275"/>
            <a:ext cx="548665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55065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freepik.com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7639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b="1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Desafíos Enfrentados y Acciones Tomadas (1.5 minutos):</a:t>
            </a:r>
            <a:endParaRPr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Mencionar brevemente los principales obstáculos encontrados durante el sprint (por ejemplo, problemas técnicos, cambios de requisitos).</a:t>
            </a:r>
            <a:endParaRPr/>
          </a:p>
          <a:p>
            <a:pPr marL="74295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s-ES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Explicar cómo el equipo los abordó o cuál es el plan de acción para resolverlos.</a:t>
            </a:r>
            <a:endParaRPr/>
          </a:p>
          <a:p>
            <a:pPr marL="742950" lvl="1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endParaRPr>
              <a:solidFill>
                <a:srgbClr val="22222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s-ES" b="1"/>
              <a:t>Sprint 1:</a:t>
            </a:r>
            <a:r>
              <a:rPr lang="es-ES"/>
              <a:t> Fundamentos</a:t>
            </a:r>
            <a:r>
              <a:rPr lang="es-ES" b="1"/>
              <a:t>Sprint 2:</a:t>
            </a:r>
            <a:r>
              <a:rPr lang="es-ES"/>
              <a:t> Desarrollo</a:t>
            </a:r>
            <a:r>
              <a:rPr lang="es-ES" b="1"/>
              <a:t>Sprint 3:</a:t>
            </a:r>
            <a:r>
              <a:rPr lang="es-ES"/>
              <a:t> Seguridad</a:t>
            </a:r>
            <a:r>
              <a:rPr lang="es-ES" b="1"/>
              <a:t>Sprint 4:</a:t>
            </a:r>
            <a:r>
              <a:rPr lang="es-ES"/>
              <a:t> Optimización</a:t>
            </a:r>
            <a:r>
              <a:rPr lang="es-ES" b="1"/>
              <a:t>Sprint 5:</a:t>
            </a:r>
            <a:r>
              <a:rPr lang="es-ES"/>
              <a:t> Integración</a:t>
            </a:r>
            <a:r>
              <a:rPr lang="es-ES" b="1"/>
              <a:t>Sprint 6:</a:t>
            </a:r>
            <a:r>
              <a:rPr lang="es-ES"/>
              <a:t> Finalización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16047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p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b="1">
                <a:solidFill>
                  <a:schemeClr val="dk1"/>
                </a:solidFill>
              </a:rPr>
              <a:t>Desarrollo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HTML5, CSS3, JavaScript</a:t>
            </a:r>
            <a:r>
              <a:rPr lang="es-ES">
                <a:solidFill>
                  <a:schemeClr val="dk1"/>
                </a:solidFill>
              </a:rPr>
              <a:t>: Construcción de interfaces de usuario dinámicas y responsivas.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React.js</a:t>
            </a:r>
            <a:r>
              <a:rPr lang="es-ES">
                <a:solidFill>
                  <a:schemeClr val="dk1"/>
                </a:solidFill>
              </a:rPr>
              <a:t>: Framework principal para el desarrollo del frontend, asegurando modularidad y escalabilidad.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Firebase Firestore</a:t>
            </a:r>
            <a:r>
              <a:rPr lang="es-ES">
                <a:solidFill>
                  <a:schemeClr val="dk1"/>
                </a:solidFill>
              </a:rPr>
              <a:t>: Base de datos NoSQL en tiempo real para almacenar datos de usuarios y actividades.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b="1">
                <a:solidFill>
                  <a:schemeClr val="dk1"/>
                </a:solidFill>
              </a:rPr>
              <a:t>Comunicación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Slack</a:t>
            </a:r>
            <a:r>
              <a:rPr lang="es-ES">
                <a:solidFill>
                  <a:schemeClr val="dk1"/>
                </a:solidFill>
              </a:rPr>
              <a:t>: Coordinación y comunicación entre los miembros del equipo.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Google Meet</a:t>
            </a:r>
            <a:r>
              <a:rPr lang="es-ES">
                <a:solidFill>
                  <a:schemeClr val="dk1"/>
                </a:solidFill>
              </a:rPr>
              <a:t>: Reuniones remotas y revisión de avances del equipo.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Trello</a:t>
            </a:r>
            <a:r>
              <a:rPr lang="es-ES">
                <a:solidFill>
                  <a:schemeClr val="dk1"/>
                </a:solidFill>
              </a:rPr>
              <a:t>: Seguimiento de tareas y organización del backlog del proyecto.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b="1">
                <a:solidFill>
                  <a:schemeClr val="dk1"/>
                </a:solidFill>
              </a:rPr>
              <a:t>Servidores y Hosting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Firebase Hosting</a:t>
            </a:r>
            <a:r>
              <a:rPr lang="es-ES">
                <a:solidFill>
                  <a:schemeClr val="dk1"/>
                </a:solidFill>
              </a:rPr>
              <a:t>: Despliegue del frontend, garantizando alta disponibilidad y rapidez de carga.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Node.js con Express</a:t>
            </a:r>
            <a:r>
              <a:rPr lang="es-ES">
                <a:solidFill>
                  <a:schemeClr val="dk1"/>
                </a:solidFill>
              </a:rPr>
              <a:t>: Desarrollo de servicios backend para lógica empresarial y autenticación.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b="1">
                <a:solidFill>
                  <a:schemeClr val="dk1"/>
                </a:solidFill>
              </a:rPr>
              <a:t>Calidad (QA)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Postman</a:t>
            </a:r>
            <a:r>
              <a:rPr lang="es-ES">
                <a:solidFill>
                  <a:schemeClr val="dk1"/>
                </a:solidFill>
              </a:rPr>
              <a:t>: Pruebas de API para verificar la funcionalidad del backend.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Jest</a:t>
            </a:r>
            <a:r>
              <a:rPr lang="es-ES">
                <a:solidFill>
                  <a:schemeClr val="dk1"/>
                </a:solidFill>
              </a:rPr>
              <a:t>: Pruebas unitarias y de integración en el código del proyecto.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-ES" b="1">
                <a:solidFill>
                  <a:schemeClr val="dk1"/>
                </a:solidFill>
              </a:rPr>
              <a:t>Selenium</a:t>
            </a:r>
            <a:r>
              <a:rPr lang="es-ES">
                <a:solidFill>
                  <a:schemeClr val="dk1"/>
                </a:solidFill>
              </a:rPr>
              <a:t>: Pruebas automatizadas para garantizar la usabilidad en diferentes navegadores.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300" b="1">
                <a:solidFill>
                  <a:schemeClr val="dk1"/>
                </a:solidFill>
              </a:rPr>
              <a:t>Explicación de tecnologías clave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ES" b="1">
                <a:solidFill>
                  <a:schemeClr val="dk1"/>
                </a:solidFill>
              </a:rPr>
              <a:t>Firebase Firestore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Su capacidad en tiempo real permite actualizaciones inmediatas en la información visible para los usuarios, mejorando la experiencia y manteniendo la base de datos centralizada.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ES" b="1">
                <a:solidFill>
                  <a:schemeClr val="dk1"/>
                </a:solidFill>
              </a:rPr>
              <a:t>React.js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La modularidad de React permitió un desarrollo eficiente de componentes reutilizables, asegurando consistencia y menor tiempo en mantenimiento.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ES" b="1">
                <a:solidFill>
                  <a:schemeClr val="dk1"/>
                </a:solidFill>
              </a:rPr>
              <a:t>Trello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Organizó las tareas del sprint backlog, facilitando la priorización y el monitoreo del progreso del equipo en cada etapa del desarrollo.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s-ES" b="1">
                <a:solidFill>
                  <a:schemeClr val="dk1"/>
                </a:solidFill>
              </a:rPr>
              <a:t>Selenium</a:t>
            </a:r>
            <a:r>
              <a:rPr lang="es-ES">
                <a:solidFill>
                  <a:schemeClr val="dk1"/>
                </a:solidFill>
              </a:rPr>
              <a:t>:</a:t>
            </a:r>
            <a:br>
              <a:rPr lang="es-ES">
                <a:solidFill>
                  <a:schemeClr val="dk1"/>
                </a:solidFill>
              </a:rPr>
            </a:br>
            <a:r>
              <a:rPr lang="es-ES">
                <a:solidFill>
                  <a:schemeClr val="dk1"/>
                </a:solidFill>
              </a:rPr>
              <a:t>Garantizó la correcta funcionalidad y experiencia del usuario al validar la compatibilidad de la plataforma con múltiples navegadores y dispositivos.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b="1"/>
          </a:p>
        </p:txBody>
      </p:sp>
      <p:sp>
        <p:nvSpPr>
          <p:cNvPr id="246" name="Google Shape;246;p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81747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Impactos Positivos y Beneficios de la Solución Propuesta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Facilidad en la Solicitud de Documentos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Dificultad para obtener certificados de residencia y otros documentos.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Implementación de una plataforma digital que permite solicitar y recibir certificados en línea, reduciendo tiempos de espera y errores manuales.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Acceso a Información Comunitaria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Falta de información clara sobre actividades y servicios comunitarios.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Creación de un portal centralizado con noticias, eventos, y actividades actualizadas, mejorando la transparencia y la comunicación vecinal.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Fomento de la Participación Ciudadana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Baja participación en asuntos comunitarios.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Funciones para postular a proyectos y actividades, promoviendo la inclusión y el compromiso de los vecinos en decisiones locales.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Optimización de la Gestión Administrativa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Procesos internos lentos y poco eficientes en las juntas de vecinos.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Automatización de la gestión de usuarios, espacios públicos, y proyectos, permitiendo a los administradores centrarse en tareas estratégicas.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Seguridad en los Datos y Operaciones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Errores en el manejo de datos y duplicidad de información.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Integración con bases de datos seguras y validación automática de información, como RUT y correos electrónicos, minimizando inconsistencias.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Mayor Transparencia y Control Interno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Falta de trazabilidad en decisiones y recursos.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Registro digital de actas, decisiones y estados de los proyectos, aumentando la confianza en la gestión comunitaria.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Mejor Uso de Recursos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Problema: Escasez de recursos bien distribuidos.</a:t>
            </a:r>
            <a:endParaRPr/>
          </a:p>
          <a:p>
            <a:pPr marL="91440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s-ES"/>
              <a:t>Solución: Organización eficiente de espacios y recursos públicos, optimizando su disponibilidad y uso por los vecinos.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 b="1"/>
              <a:t>Resumen del Enfoque en Problemas Identificados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/>
              <a:t>Cada aspecto de la solución abordó directamente los problemas identificados, asegurando una transformación digital de las juntas de vecinos orientada a mejorar su funcionamiento, accesibilidad y conexión con la comunidad. Esto garantiza un impacto positivo sostenible a nivel local.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9521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8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3" name="Google Shape;273;p2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518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6a70eb4e2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316a70eb4e2_2_95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800" cy="6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8" name="Google Shape;298;g316a70eb4e2_2_9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8308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3" name="Google Shape;323;p29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ES" dirty="0">
                <a:solidFill>
                  <a:schemeClr val="dk1"/>
                </a:solidFill>
              </a:rPr>
              <a:t>El Sistema Unidad Territorial es una plataforma digital que optimiza la gestión de juntas de vecinos al automatizar procesos, facilitar la solicitud de certificados, reservas y postulaciones, y fomentar la participación ciudadana. Cumplió objetivos de modernización, accesibilidad y transparencia, mejorando la calidad de vida comunitaria. Pendientes: votación vecinal y reportes estadísticos.</a:t>
            </a:r>
          </a:p>
          <a:p>
            <a:pPr marL="0" lvl="0" indent="0" algn="l" rtl="0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es-CL" sz="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2954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s-ES" sz="200" dirty="0">
                <a:solidFill>
                  <a:schemeClr val="dk1"/>
                </a:solidFill>
              </a:rPr>
              <a:t>Superamos desafíos y logramos una herramienta que mejora servicios, conexión comunitaria y moderniza procesos, impactando positivamente en la gestión comunal.</a:t>
            </a:r>
            <a:endParaRPr lang="es-CL" sz="200" dirty="0">
              <a:solidFill>
                <a:schemeClr val="dk1"/>
              </a:solidFill>
            </a:endParaRPr>
          </a:p>
        </p:txBody>
      </p:sp>
      <p:sp>
        <p:nvSpPr>
          <p:cNvPr id="324" name="Google Shape;324;p2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s-E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7395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222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:notes"/>
          <p:cNvSpPr txBox="1">
            <a:spLocks noGrp="1"/>
          </p:cNvSpPr>
          <p:nvPr>
            <p:ph type="body" idx="1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dirty="0">
                <a:solidFill>
                  <a:schemeClr val="dk1"/>
                </a:solidFill>
              </a:rPr>
              <a:t>Juntas de vecinos en Chile promueven el desarrollo local, Son organizaciones legales, financiadas por cuotas, fondos y apoyo municipal, reguladas por la Ley N°19.418.</a:t>
            </a:r>
            <a:endParaRPr sz="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500" dirty="0">
                <a:solidFill>
                  <a:schemeClr val="dk1"/>
                </a:solidFill>
              </a:rPr>
              <a:t>Su número depende de población y participación.</a:t>
            </a:r>
            <a:endParaRPr sz="600" dirty="0"/>
          </a:p>
        </p:txBody>
      </p:sp>
      <p:sp>
        <p:nvSpPr>
          <p:cNvPr id="90" name="Google Shape;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762000" y="1096963"/>
            <a:ext cx="9753600" cy="5486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467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dirty="0"/>
              <a:t>Una junta de vecinos es una organización comunitaria legalmente constituida que representa a residentes de una unidad vecinal. Promueve el desarrollo local mediante proyectos, actividades sociales, y emisión de certificados. Su financiamiento proviene de cuotas, fondos concursables, donaciones y apoyo municipal. Mantienen comunicación con municipalidades a través de la OCC y consejos municipales. Están reguladas por la Ley N°19.418, las municipalidades, la Contraloría, y sus estatutos internos. El número de juntas depende de la población, extensión geográfica y participación ciudadana.</a:t>
            </a:r>
            <a:endParaRPr sz="1200" b="1" i="0" u="none" strike="noStrike" cap="none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b="1" i="0" u="none" strike="noStrike" cap="none" dirty="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Indicar de manera gráfica:</a:t>
            </a:r>
            <a:endParaRPr b="0"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Contexto del Proyecto (industria, sector, </a:t>
            </a:r>
            <a:r>
              <a:rPr lang="es-ES" sz="1200" b="0" i="0" u="none" strike="noStrike" cap="none" dirty="0" err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) o problema general que abordan.</a:t>
            </a:r>
            <a:endParaRPr b="0"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Descripción del Problema: Explicar claramente cuál es el problema o la necesidad que han identificado.</a:t>
            </a:r>
            <a:endParaRPr b="0"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Impacto del Problema: Describir cómo este problema afecta a los usuarios, personas o a la industria.</a:t>
            </a:r>
            <a:endParaRPr b="0" dirty="0"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0" i="0" u="none" strike="noStrike" cap="none" dirty="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Implicaciones Sociales: Mencionar cómo este problema afecta a la sociedad o a una comunidad específica.</a:t>
            </a:r>
            <a:endParaRPr b="0"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juntas de vecinos enfrentan desafíos de digitalización, comunicación, acceso limitado a servicios, ineficiencia administrativa y desconexión comunitaria, afectando la cohesión.</a:t>
            </a:r>
            <a:endParaRPr lang="es-E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008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busca optimizar y transformar los procesos de gestión comunitaria mediante la automatización, la centralización de información y la mejora de la comunicación. Se enfoca en reducir los errores, mejorar la eficiencia y facilitar el acceso a los servicios clave. A través del uso de herramientas tecnológicas, los procesos como la inscripción de vecinos, la solicitud de certificados, y la postulación a proyectos serán estandarizados, permitiendo una gestión más transparente y organizada. También se implementará un sistema para la planificación y seguimiento de actividades comunitarias, favoreciendo la colaboración entre vecinos y la junta.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abordará directamente los problemas identificados: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Falta de digitalización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Automatizando tareas repetitivas y estructurando flujos de trabajo eficientes para reducir tiempos y errores.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Comunicación deficiente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Implementando un sistema centralizado para enviar y recibir información en tiempo real.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Acceso limitado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Diseñando interfaces inclusivas que faciliten a todos los vecinos acceder a los servicios clave sin intermediarios.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Sobrecarga administrativa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Aliviando el trabajo manual con herramientas que consoliden datos y automaticen procesos.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Impacto Social de la Solución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Mayor Inclusión Comunitaria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vecinos podrán participar activamente en las iniciativas de su comunidad al disponer de información y servicios accesibles. Esto reducirá la exclusión social y fomentará la equidad.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Fortalecimiento del Capital Social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mejorar la comunicación y transparencia entre vecinos y juntas, se fortalecerán los lazos de confianza, promoviendo la colaboración y cohesión social.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Reducción de la Brecha Tecnológica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implementación de herramientas accesibles fomenta la alfabetización tecnológica y facilita la integración de comunidades marginadas en procesos digitales.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Eficiencia y Sostenibilidad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 optimizar recursos, las juntas podrán enfocarse en iniciativas de mayor impacto, favoreciendo el desarrollo local y la sostenibilidad comunitaria.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Empoderamiento Vecinal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vecinos tendrán mayor control sobre sus interacciones con la junta, fomentando su participación activa en decisiones y proyectos locales.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49218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solución destaca por integrar tecnología en la gestión comunitaria, permitiendo procesos eficientes, comunicación centralizada y accesibilidad en tiempo real, superando prácticas manuales y dispersas.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Valor Agregado: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 la interacción vecinal, reduce tiempos en trámites, optimiza recursos administrativos y promueve mayor transparencia y participación en proyectos comunitarios.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CL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existe competencia directa que implemente todos los servicios que ofrece el</a:t>
            </a:r>
            <a:r>
              <a:rPr lang="es-CL" sz="1200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sistema de unidad territorial, ya que si bien existen soluciones tecnológicas que ayudan a la comunidad ninguna esta estrictamente ligada a todos los servicios que se entregan en la juntas de vecinos 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Contribución Social: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 inclusión digital, garantiza accesibilidad a servicios para todos los vecinos y fortalece la cohesión social, impulsando comunidades más conectadas y colaborativas.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600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Objetivo General: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El objetivo general es la meta principal del proyecto. Responde a la pregunta "¿Qué se quiere lograr con este proyecto?" y debe ser claro y conciso.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 la Presentación</a:t>
            </a: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: Explicar el objetivo general del proyecto, detallando lo que se busca alcanzar con la implementación de la solución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Objetivos Específicos: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55A11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Definición: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Los objetivos específicos desglosan el objetivo general en metas más pequeñas y concretas. Son pasos intermedios que ayudan a alcanzar el objetivo general.</a:t>
            </a:r>
            <a:endParaRPr/>
          </a:p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200"/>
              <a:buFont typeface="Arial"/>
              <a:buChar char="•"/>
            </a:pPr>
            <a:r>
              <a:rPr lang="es-ES" sz="12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Presentación: </a:t>
            </a: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Enumerar y describir los objetivos específicos que se han definido para guiar el desarrollo del proyecto, asegurando que cubren todos los aspectos clave del problema y la solución propuesta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ObjetivoGeneral</a:t>
            </a:r>
            <a:b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Desarrollar una solución tecnológica que optimice la gestión comunitaria, mejorando la eficiencia administrativa, la accesibilidad a servicios y la interacción entre vecinos y juntas de vecinos.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Específicos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Automatizar Procesos Administrativos: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Reducir la carga manual en tareas como inscripción de vecinos, solicitudes de certificados y reservas de espacios.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Centralizar la Comunicación: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Implementar un sistema único que facilite la difusión de información y el contacto directo entre vecinos y juntas.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Mejorar la Accesibilidad: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Garantizar que todos los vecinos puedan acceder fácilmente a servicios clave y participar en proyectos comunitarios.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Fomentar la Inclusión Digital: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Capacitar a los vecinos para usar herramientas tecnológicas, disminuyendo brechas digitales.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Optimizar la Transparencia y Participación: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Asegurar que los procesos sean claros y que más vecinos se involucren en actividades comunitarias.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8998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las unidades de competencia aplicadas en el Proyecto. (Que asignaturas o conocimientos de lo aprendido en Duoc aplicaron).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 menos 3 unidades 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de competencia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Unidades de Competencia Aplicadas en el Proyecto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Desarrollo de Software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Programación Avanzada, Diseño de Software.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Uso de metodologías ágiles, desarrollo de aplicaciones con tecnologías web y móviles, manejo de bases de datos y APIs.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Proyectos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Gestión de Proyectos, Metodologías de Desarrollo.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Planificación, creación de cronogramas, priorización de tareas, y aplicación de Scrum para la organización del equipo.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Bases de Datos y Seguridad Informática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Asignaturas: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Diseño y Administración de Bases de Datos, Seguridad en TI.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Conocimiento Aplicado: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Implementación de bases de datos en Firebase, uso de autenticación segura, y diseño de sistemas robustos para evitar redundancias y garantizar privacidad.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915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166813" y="0"/>
            <a:ext cx="5334001" cy="3000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la metodología de Desarrollo y gestión del proyecto que utilizaron.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En este caso la mayoría utilizo Scrum para el Desarrollo, si bien el proceso de scrum es genérico, deben adaptarlo a como lo abordaron uds.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No olvidar referenciar si las imágenes no fueron desarrolladas por uds.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Respecto a la gestion del Proyecto</a:t>
            </a:r>
            <a:r>
              <a:rPr lang="es-ES" sz="12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, se refiere principalmente al proceso general PMO (Recordar que uds están optando a ser Ingenieros por lo cual deben resaltar de que manera gestionaron el Proyecto, como tiempo, recursos, entregables, plazos, responsabilidades, seguimiento, entre otros. Pueden apoyar esta parte con un roadmap general).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Metodología de Desarrollo: Scrum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Adaptamos la metodología ágil </a:t>
            </a: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el desarrollo del proyecto, enfocándonos en la entrega incremental de funcionalidades. Nuestro proceso incluyó: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Roles del Equipo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Owner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Definió los requerimientos y prioridades.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Scrum Master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Facilitó el proceso y eliminó obstáculos.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Equipo de Desarrollo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Ejecutó las tareas técnicas.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Estructura del Proceso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 de Sprints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Dividimos el trabajo en iteraciones de 1-2 semanas.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Reuniones Diarias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Revisamos avances y solucionamos impedimentos.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Revisión de Sprints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Validamos entregables con base en criterios de aceptación.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Retrospectivas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Ajustamos la estrategia para los siguientes sprints.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Seguimiento de Tareas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Usamos </a:t>
            </a: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Trello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organizar tareas del </a:t>
            </a: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 Backlog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clasificarlas según prioridades y registrar su estado (To Do, In Progress, Done).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Proyecto: PMO Adaptado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nivel de gestión, empleamos un enfoque basado en el modelo </a:t>
            </a: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PMO (Project Management Office)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asegurar el cumplimiento de objetivos dentro de los plazos establecidos: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del Tiempo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Diseñamos un </a:t>
            </a: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 hitos clave que incluyeron el diseño, desarrollo, pruebas y despliegue.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Controlamos el avance con un </a:t>
            </a: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Burn Down Chart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visualizar el progreso.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Recursos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Asignamos tareas según habilidades del equipo.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Monitoreamos el uso de herramientas como Firebase y Trello.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Entregables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Establecimos revisiones periódicas para asegurar la calidad del producto.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Priorizamos entregas de valor alto, como el Login y la gestión de usuarios.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Plazos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sprint se diseñó con un alcance definido y metas claras.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Ajustamos las prioridades según retroalimentación y desafíos encontrados.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 de Responsabilidades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/>
          </a:p>
          <a:p>
            <a: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Creamos un </a:t>
            </a:r>
            <a:r>
              <a:rPr lang="es-ES" sz="12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RACI matrix</a:t>
            </a:r>
            <a:r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(Responsable, Aprobador, Consultado, Informado) para definir claramente las funciones de cada miembro del equipo.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 General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Incluye las principales fases del proyecto: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Inicio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Definición de objetivos y requerimientos (Kick-off).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Planificación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Creación del backlog y diseño de sprints.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Ejecución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Desarrollo de funcionalidades en iteraciones.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Revisión de avances, ajustes según resultados y retroalimentación.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Cierre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Validación final, despliegue y documentación.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Referencias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 tomadas de: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basados en: </a:t>
            </a:r>
            <a:r>
              <a:rPr lang="es-ES"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Guía Scrum 2020</a:t>
            </a:r>
            <a:r>
              <a:rPr lang="es-E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PMBOK® Guide (7ª edición).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8253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4"/>
          <p:cNvSpPr txBox="1">
            <a:spLocks noGrp="1"/>
          </p:cNvSpPr>
          <p:nvPr>
            <p:ph type="dt" idx="10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ftr" idx="11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sldNum" idx="12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" name="Google Shape;49;p2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3 master">
  <p:cSld name="Slide 13 mast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3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3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4 master">
  <p:cSld name="Slide 14 mast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50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3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" name="Google Shape;62;p2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2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4117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" name="Google Shape;37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1_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3725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" name="Google Shape;45;p2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" descr="Logotip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2385" y="396102"/>
            <a:ext cx="7704945" cy="189613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"/>
          <p:cNvSpPr txBox="1"/>
          <p:nvPr/>
        </p:nvSpPr>
        <p:spPr>
          <a:xfrm>
            <a:off x="156625" y="6588075"/>
            <a:ext cx="146304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Estudiantes: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Alejandro Villa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Matías General                                                                                                                                               Docente: Willy Bascuñan</a:t>
            </a:r>
            <a:endParaRPr sz="1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Marcelo Madriaga                                                                                                                                            Fecha: </a:t>
            </a:r>
            <a:r>
              <a:rPr lang="es-ES" sz="1900" b="1">
                <a:solidFill>
                  <a:schemeClr val="dk1"/>
                </a:solidFill>
              </a:rPr>
              <a:t>05</a:t>
            </a: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</a:t>
            </a:r>
            <a:r>
              <a:rPr lang="es-ES" sz="1900" b="1">
                <a:solidFill>
                  <a:schemeClr val="dk1"/>
                </a:solidFill>
              </a:rPr>
              <a:t>2</a:t>
            </a:r>
            <a:r>
              <a:rPr lang="es-E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/2024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 txBox="1"/>
          <p:nvPr/>
        </p:nvSpPr>
        <p:spPr>
          <a:xfrm>
            <a:off x="4596007" y="3448813"/>
            <a:ext cx="5357700" cy="1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b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40"/>
              <a:buFont typeface="Arial"/>
              <a:buNone/>
            </a:pPr>
            <a:r>
              <a:rPr lang="es-ES"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Unidad Territorial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2" name="Google Shape;262;p22"/>
          <p:cNvGrpSpPr/>
          <p:nvPr/>
        </p:nvGrpSpPr>
        <p:grpSpPr>
          <a:xfrm>
            <a:off x="6226376" y="169215"/>
            <a:ext cx="8191035" cy="7726054"/>
            <a:chOff x="2849849" y="-357447"/>
            <a:chExt cx="6825863" cy="6438378"/>
          </a:xfrm>
        </p:grpSpPr>
        <p:sp>
          <p:nvSpPr>
            <p:cNvPr id="263" name="Google Shape;263;p22"/>
            <p:cNvSpPr/>
            <p:nvPr/>
          </p:nvSpPr>
          <p:spPr>
            <a:xfrm>
              <a:off x="3119807" y="-5469"/>
              <a:ext cx="5952386" cy="595238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5416" y="5548"/>
                  </a:moveTo>
                  <a:lnTo>
                    <a:pt x="75416" y="5548"/>
                  </a:lnTo>
                  <a:cubicBezTo>
                    <a:pt x="101038" y="12802"/>
                    <a:pt x="118136" y="36937"/>
                    <a:pt x="116483" y="63514"/>
                  </a:cubicBezTo>
                  <a:cubicBezTo>
                    <a:pt x="114829" y="90092"/>
                    <a:pt x="94871" y="111921"/>
                    <a:pt x="68548" y="115943"/>
                  </a:cubicBezTo>
                  <a:cubicBezTo>
                    <a:pt x="42224" y="119965"/>
                    <a:pt x="16658" y="105091"/>
                    <a:pt x="7144" y="80220"/>
                  </a:cubicBezTo>
                  <a:cubicBezTo>
                    <a:pt x="-2371" y="55349"/>
                    <a:pt x="6741" y="27210"/>
                    <a:pt x="29028" y="12636"/>
                  </a:cubicBezTo>
                  <a:lnTo>
                    <a:pt x="27420" y="9645"/>
                  </a:lnTo>
                  <a:lnTo>
                    <a:pt x="34701" y="12942"/>
                  </a:lnTo>
                  <a:lnTo>
                    <a:pt x="33644" y="21223"/>
                  </a:lnTo>
                  <a:lnTo>
                    <a:pt x="32037" y="18233"/>
                  </a:lnTo>
                  <a:lnTo>
                    <a:pt x="32037" y="18233"/>
                  </a:lnTo>
                  <a:cubicBezTo>
                    <a:pt x="12426" y="31363"/>
                    <a:pt x="4591" y="56367"/>
                    <a:pt x="13202" y="78340"/>
                  </a:cubicBezTo>
                  <a:cubicBezTo>
                    <a:pt x="21813" y="100313"/>
                    <a:pt x="44551" y="113336"/>
                    <a:pt x="67861" y="109645"/>
                  </a:cubicBezTo>
                  <a:cubicBezTo>
                    <a:pt x="91170" y="105954"/>
                    <a:pt x="108773" y="86543"/>
                    <a:pt x="110174" y="62985"/>
                  </a:cubicBezTo>
                  <a:cubicBezTo>
                    <a:pt x="111576" y="39427"/>
                    <a:pt x="96399" y="18066"/>
                    <a:pt x="73692" y="11638"/>
                  </a:cubicBezTo>
                  <a:close/>
                </a:path>
              </a:pathLst>
            </a:custGeom>
            <a:solidFill>
              <a:srgbClr val="F7D5CB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64" name="Google Shape;264;p22"/>
            <p:cNvSpPr/>
            <p:nvPr/>
          </p:nvSpPr>
          <p:spPr>
            <a:xfrm>
              <a:off x="4941094" y="1244"/>
              <a:ext cx="2309812" cy="1154906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4997472" y="-357447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1 </a:t>
              </a:r>
              <a:endParaRPr sz="1920" dirty="0">
                <a:solidFill>
                  <a:schemeClr val="tx1"/>
                </a:solidFill>
              </a:endParaRPr>
            </a:p>
          </p:txBody>
        </p:sp>
        <p:sp>
          <p:nvSpPr>
            <p:cNvPr id="266" name="Google Shape;266;p22"/>
            <p:cNvSpPr/>
            <p:nvPr/>
          </p:nvSpPr>
          <p:spPr>
            <a:xfrm>
              <a:off x="7182987" y="1423148"/>
              <a:ext cx="2309812" cy="1154906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67" name="Google Shape;267;p22"/>
            <p:cNvSpPr txBox="1"/>
            <p:nvPr/>
          </p:nvSpPr>
          <p:spPr>
            <a:xfrm>
              <a:off x="7261302" y="1114763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2</a:t>
              </a:r>
              <a:endParaRPr sz="1920" dirty="0">
                <a:solidFill>
                  <a:schemeClr val="tx1"/>
                </a:solidFill>
              </a:endParaRPr>
            </a:p>
          </p:txBody>
        </p:sp>
        <p:sp>
          <p:nvSpPr>
            <p:cNvPr id="268" name="Google Shape;268;p22"/>
            <p:cNvSpPr/>
            <p:nvPr/>
          </p:nvSpPr>
          <p:spPr>
            <a:xfrm>
              <a:off x="7365900" y="3299436"/>
              <a:ext cx="2309812" cy="1154906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69" name="Google Shape;269;p22"/>
            <p:cNvSpPr txBox="1"/>
            <p:nvPr/>
          </p:nvSpPr>
          <p:spPr>
            <a:xfrm>
              <a:off x="7422278" y="3038326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3</a:t>
              </a:r>
              <a:endParaRPr sz="1920" dirty="0">
                <a:solidFill>
                  <a:schemeClr val="tx1"/>
                </a:solidFill>
              </a:endParaRPr>
            </a:p>
          </p:txBody>
        </p:sp>
        <p:sp>
          <p:nvSpPr>
            <p:cNvPr id="270" name="Google Shape;270;p22"/>
            <p:cNvSpPr/>
            <p:nvPr/>
          </p:nvSpPr>
          <p:spPr>
            <a:xfrm>
              <a:off x="4941094" y="4926025"/>
              <a:ext cx="2309812" cy="1154906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4985931" y="4645974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4</a:t>
              </a:r>
              <a:endParaRPr sz="1920" dirty="0">
                <a:solidFill>
                  <a:schemeClr val="tx1"/>
                </a:solidFill>
              </a:endParaRPr>
            </a:p>
          </p:txBody>
        </p:sp>
        <p:sp>
          <p:nvSpPr>
            <p:cNvPr id="272" name="Google Shape;272;p22"/>
            <p:cNvSpPr/>
            <p:nvPr/>
          </p:nvSpPr>
          <p:spPr>
            <a:xfrm>
              <a:off x="2859553" y="3299436"/>
              <a:ext cx="2309812" cy="1154906"/>
            </a:xfrm>
            <a:prstGeom prst="roundRect">
              <a:avLst>
                <a:gd name="adj" fmla="val 16667"/>
              </a:avLst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73" name="Google Shape;273;p22"/>
            <p:cNvSpPr txBox="1"/>
            <p:nvPr/>
          </p:nvSpPr>
          <p:spPr>
            <a:xfrm>
              <a:off x="2906227" y="3065574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5</a:t>
              </a:r>
              <a:endParaRPr sz="1920" dirty="0">
                <a:solidFill>
                  <a:schemeClr val="tx1"/>
                </a:solidFill>
              </a:endParaRPr>
            </a:p>
          </p:txBody>
        </p:sp>
        <p:sp>
          <p:nvSpPr>
            <p:cNvPr id="274" name="Google Shape;274;p22"/>
            <p:cNvSpPr/>
            <p:nvPr/>
          </p:nvSpPr>
          <p:spPr>
            <a:xfrm>
              <a:off x="2849849" y="1423148"/>
              <a:ext cx="2309812" cy="1154906"/>
            </a:xfrm>
            <a:prstGeom prst="roundRect">
              <a:avLst>
                <a:gd name="adj" fmla="val 16667"/>
              </a:avLst>
            </a:prstGeom>
            <a:solidFill>
              <a:srgbClr val="E1641F"/>
            </a:solidFill>
            <a:ln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1" wrap="square" lIns="109710" tIns="109710" rIns="109710" bIns="109710" anchor="ctr" anchorCtr="0">
              <a:noAutofit/>
            </a:bodyPr>
            <a:lstStyle/>
            <a:p>
              <a:endParaRPr sz="1680"/>
            </a:p>
          </p:txBody>
        </p:sp>
        <p:sp>
          <p:nvSpPr>
            <p:cNvPr id="275" name="Google Shape;275;p22"/>
            <p:cNvSpPr txBox="1"/>
            <p:nvPr/>
          </p:nvSpPr>
          <p:spPr>
            <a:xfrm>
              <a:off x="2877307" y="1136887"/>
              <a:ext cx="2197056" cy="1042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3140" tIns="73140" rIns="73140" bIns="73140" anchor="ctr" anchorCtr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s-ES" sz="1920" b="1" dirty="0">
                  <a:solidFill>
                    <a:schemeClr val="tx1"/>
                  </a:solidFill>
                </a:rPr>
                <a:t>Sprint 6 </a:t>
              </a:r>
              <a:endParaRPr sz="1920" dirty="0">
                <a:solidFill>
                  <a:schemeClr val="tx1"/>
                </a:solidFill>
              </a:endParaRPr>
            </a:p>
          </p:txBody>
        </p:sp>
      </p:grpSp>
      <p:sp>
        <p:nvSpPr>
          <p:cNvPr id="276" name="Google Shape;276;p22"/>
          <p:cNvSpPr/>
          <p:nvPr/>
        </p:nvSpPr>
        <p:spPr>
          <a:xfrm>
            <a:off x="8810434" y="1061846"/>
            <a:ext cx="2791529" cy="72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algn="ctr"/>
            <a:r>
              <a:rPr lang="es-ES" sz="2000" dirty="0">
                <a:solidFill>
                  <a:schemeClr val="tx1"/>
                </a:solidFill>
              </a:rPr>
              <a:t>Definir historias de usuario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11785133" y="2829141"/>
            <a:ext cx="2845267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lvl="0">
              <a:lnSpc>
                <a:spcPct val="90000"/>
              </a:lnSpc>
              <a:buSzPts val="1600"/>
            </a:pPr>
            <a:r>
              <a:rPr lang="es-ES" sz="2000" dirty="0">
                <a:solidFill>
                  <a:schemeClr val="tx1"/>
                </a:solidFill>
              </a:rPr>
              <a:t>Prototipo móvil.</a:t>
            </a:r>
          </a:p>
        </p:txBody>
      </p:sp>
      <p:sp>
        <p:nvSpPr>
          <p:cNvPr id="278" name="Google Shape;278;p22"/>
          <p:cNvSpPr/>
          <p:nvPr/>
        </p:nvSpPr>
        <p:spPr>
          <a:xfrm>
            <a:off x="6226376" y="5054409"/>
            <a:ext cx="2809094" cy="66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lvl="0" algn="ctr">
              <a:lnSpc>
                <a:spcPct val="90000"/>
              </a:lnSpc>
              <a:buSzPts val="1600"/>
            </a:pPr>
            <a:r>
              <a:rPr lang="es-ES" sz="2000" dirty="0">
                <a:solidFill>
                  <a:schemeClr val="tx1"/>
                </a:solidFill>
              </a:rPr>
              <a:t>Integración sistemas de pago </a:t>
            </a:r>
          </a:p>
        </p:txBody>
      </p:sp>
      <p:sp>
        <p:nvSpPr>
          <p:cNvPr id="279" name="Google Shape;279;p22"/>
          <p:cNvSpPr/>
          <p:nvPr/>
        </p:nvSpPr>
        <p:spPr>
          <a:xfrm>
            <a:off x="8930497" y="7172153"/>
            <a:ext cx="3336836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lvl="0">
              <a:lnSpc>
                <a:spcPct val="90000"/>
              </a:lnSpc>
              <a:buSzPts val="1600"/>
            </a:pPr>
            <a:r>
              <a:rPr lang="es-ES" sz="2000" dirty="0">
                <a:solidFill>
                  <a:schemeClr val="tx1"/>
                </a:solidFill>
              </a:rPr>
              <a:t>Asignación de roles</a:t>
            </a:r>
          </a:p>
        </p:txBody>
      </p:sp>
      <p:sp>
        <p:nvSpPr>
          <p:cNvPr id="280" name="Google Shape;280;p22"/>
          <p:cNvSpPr/>
          <p:nvPr/>
        </p:nvSpPr>
        <p:spPr>
          <a:xfrm>
            <a:off x="12631249" y="5185550"/>
            <a:ext cx="3007277" cy="387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lvl="0">
              <a:lnSpc>
                <a:spcPct val="90000"/>
              </a:lnSpc>
              <a:buSzPts val="1600"/>
            </a:pPr>
            <a:r>
              <a:rPr lang="es-ES" sz="2000" dirty="0">
                <a:solidFill>
                  <a:schemeClr val="tx1"/>
                </a:solidFill>
              </a:rPr>
              <a:t>Login</a:t>
            </a:r>
            <a:r>
              <a:rPr lang="es-E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81" name="Google Shape;281;p22"/>
          <p:cNvSpPr/>
          <p:nvPr/>
        </p:nvSpPr>
        <p:spPr>
          <a:xfrm>
            <a:off x="6226376" y="2740707"/>
            <a:ext cx="2834021" cy="66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10" tIns="54840" rIns="109710" bIns="54840" anchor="t" anchorCtr="0">
            <a:spAutoFit/>
          </a:bodyPr>
          <a:lstStyle/>
          <a:p>
            <a:pPr lvl="0" algn="ctr">
              <a:lnSpc>
                <a:spcPct val="90000"/>
              </a:lnSpc>
              <a:buSzPts val="1600"/>
            </a:pPr>
            <a:r>
              <a:rPr lang="es-ES" sz="2000" dirty="0">
                <a:solidFill>
                  <a:schemeClr val="tx1"/>
                </a:solidFill>
              </a:rPr>
              <a:t>Documentación y pruebas finales </a:t>
            </a:r>
          </a:p>
        </p:txBody>
      </p:sp>
      <p:sp>
        <p:nvSpPr>
          <p:cNvPr id="24" name="Google Shape;179;p9"/>
          <p:cNvSpPr/>
          <p:nvPr/>
        </p:nvSpPr>
        <p:spPr>
          <a:xfrm>
            <a:off x="423326" y="169215"/>
            <a:ext cx="6582847" cy="665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150"/>
              <a:buFont typeface="Corben"/>
              <a:buNone/>
            </a:pPr>
            <a:r>
              <a:rPr lang="es-ES" sz="4150" b="0" i="0" u="none" strike="noStrike" cap="none" dirty="0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Entregables Desarrollados</a:t>
            </a:r>
            <a:endParaRPr sz="415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029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"/>
          <p:cNvSpPr/>
          <p:nvPr/>
        </p:nvSpPr>
        <p:spPr>
          <a:xfrm>
            <a:off x="490865" y="259706"/>
            <a:ext cx="6786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s-ES" sz="4450" i="0" u="none" strike="noStrike" cap="none">
                <a:solidFill>
                  <a:srgbClr val="1B1B27"/>
                </a:solidFill>
              </a:rPr>
              <a:t>Tecnologías Utilizadas</a:t>
            </a:r>
            <a:endParaRPr sz="4450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249" name="Google Shape;2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5713" y="2106425"/>
            <a:ext cx="5831450" cy="3280175"/>
          </a:xfrm>
          <a:prstGeom prst="rect">
            <a:avLst/>
          </a:prstGeom>
          <a:noFill/>
          <a:ln>
            <a:noFill/>
          </a:ln>
          <a:effectLst>
            <a:reflection stA="6000" endPos="30000" dist="38100" dir="5400000" fadeDir="5400012" sy="-100000" algn="bl" rotWithShape="0"/>
          </a:effectLst>
        </p:spPr>
      </p:pic>
      <p:pic>
        <p:nvPicPr>
          <p:cNvPr id="250" name="Google Shape;25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113" y="5386588"/>
            <a:ext cx="3602675" cy="18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0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0"/>
          <p:cNvSpPr/>
          <p:nvPr/>
        </p:nvSpPr>
        <p:spPr>
          <a:xfrm>
            <a:off x="118290" y="1397531"/>
            <a:ext cx="6786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s-ES" sz="2050" b="1">
                <a:solidFill>
                  <a:srgbClr val="1B1B27"/>
                </a:solidFill>
              </a:rPr>
              <a:t>Desarrollo</a:t>
            </a:r>
            <a:endParaRPr sz="2050" b="1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56" name="Google Shape;256;p10"/>
          <p:cNvSpPr/>
          <p:nvPr/>
        </p:nvSpPr>
        <p:spPr>
          <a:xfrm>
            <a:off x="7261227" y="1397531"/>
            <a:ext cx="67863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s-ES" sz="2050" b="1">
                <a:solidFill>
                  <a:srgbClr val="1B1B27"/>
                </a:solidFill>
              </a:rPr>
              <a:t>Gestion</a:t>
            </a:r>
            <a:endParaRPr sz="1650" b="1" i="0" u="none" strike="noStrike" cap="none">
              <a:solidFill>
                <a:schemeClr val="dk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42" y="2106425"/>
            <a:ext cx="3821483" cy="121665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03" y="3323077"/>
            <a:ext cx="3540159" cy="224025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3144" y="6080770"/>
            <a:ext cx="4522858" cy="1152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1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11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Impacto y Beneficios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1"/>
          <p:cNvSpPr/>
          <p:nvPr/>
        </p:nvSpPr>
        <p:spPr>
          <a:xfrm>
            <a:off x="11305309" y="189781"/>
            <a:ext cx="2327564" cy="119567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1"/>
          <p:cNvSpPr/>
          <p:nvPr/>
        </p:nvSpPr>
        <p:spPr>
          <a:xfrm>
            <a:off x="11457709" y="3067623"/>
            <a:ext cx="1620982" cy="1144159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1"/>
          <p:cNvSpPr/>
          <p:nvPr/>
        </p:nvSpPr>
        <p:spPr>
          <a:xfrm>
            <a:off x="9155007" y="845128"/>
            <a:ext cx="1997901" cy="11499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1"/>
          <p:cNvSpPr/>
          <p:nvPr/>
        </p:nvSpPr>
        <p:spPr>
          <a:xfrm>
            <a:off x="11394769" y="325953"/>
            <a:ext cx="21486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para certificados en línea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1"/>
          <p:cNvSpPr/>
          <p:nvPr/>
        </p:nvSpPr>
        <p:spPr>
          <a:xfrm>
            <a:off x="9406938" y="1025609"/>
            <a:ext cx="17907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eficiente de recursos comunitarios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1"/>
          <p:cNvSpPr/>
          <p:nvPr/>
        </p:nvSpPr>
        <p:spPr>
          <a:xfrm>
            <a:off x="11305309" y="3219753"/>
            <a:ext cx="1773382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Automatización administrativa y seguridad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8"/>
          <p:cNvSpPr/>
          <p:nvPr/>
        </p:nvSpPr>
        <p:spPr>
          <a:xfrm>
            <a:off x="132278" y="7539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8"/>
          <p:cNvSpPr/>
          <p:nvPr/>
        </p:nvSpPr>
        <p:spPr>
          <a:xfrm>
            <a:off x="3224092" y="954266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Proyectos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7" name="Google Shape;277;p28"/>
          <p:cNvSpPr/>
          <p:nvPr/>
        </p:nvSpPr>
        <p:spPr>
          <a:xfrm>
            <a:off x="9678379" y="2677948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Postulación confirmada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3224097" y="4665615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Actividades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3224102" y="2677953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Espacios públicos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3224107" y="6653276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Certificados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7168530" y="2677932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Postular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9718739" y="6802466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Realizar pago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7111328" y="6802466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Solicitar certificado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12151840" y="6802466"/>
            <a:ext cx="2202600" cy="12024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Recibir archivo PDF de certificado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9975" y="3619408"/>
            <a:ext cx="1268602" cy="130723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8"/>
          <p:cNvSpPr txBox="1"/>
          <p:nvPr/>
        </p:nvSpPr>
        <p:spPr>
          <a:xfrm>
            <a:off x="487969" y="4779834"/>
            <a:ext cx="1268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 </a:t>
            </a: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7" name="Google Shape;287;p28"/>
          <p:cNvSpPr/>
          <p:nvPr/>
        </p:nvSpPr>
        <p:spPr>
          <a:xfrm rot="5400000">
            <a:off x="1641529" y="3968928"/>
            <a:ext cx="1460100" cy="922500"/>
          </a:xfrm>
          <a:prstGeom prst="leftRightUpArrow">
            <a:avLst>
              <a:gd name="adj1" fmla="val 14008"/>
              <a:gd name="adj2" fmla="val 25000"/>
              <a:gd name="adj3" fmla="val 25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28"/>
          <p:cNvSpPr/>
          <p:nvPr/>
        </p:nvSpPr>
        <p:spPr>
          <a:xfrm rot="1943401">
            <a:off x="5729132" y="1501570"/>
            <a:ext cx="1136873" cy="37723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9" name="Google Shape;289;p28"/>
          <p:cNvSpPr/>
          <p:nvPr/>
        </p:nvSpPr>
        <p:spPr>
          <a:xfrm rot="-1678467">
            <a:off x="5730296" y="4911868"/>
            <a:ext cx="1134566" cy="378074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5733941" y="3097578"/>
            <a:ext cx="1127400" cy="38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5733941" y="7213567"/>
            <a:ext cx="1127400" cy="380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2267" y="217600"/>
            <a:ext cx="1268451" cy="130708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10239406" y="1365264"/>
            <a:ext cx="1268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Sistema</a:t>
            </a: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10546247" y="1843605"/>
            <a:ext cx="440400" cy="736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16a70eb4e2_2_95"/>
          <p:cNvSpPr/>
          <p:nvPr/>
        </p:nvSpPr>
        <p:spPr>
          <a:xfrm>
            <a:off x="132278" y="75395"/>
            <a:ext cx="56706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g316a70eb4e2_2_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4626" y="3130892"/>
            <a:ext cx="1224733" cy="1251139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g316a70eb4e2_2_95"/>
          <p:cNvSpPr txBox="1"/>
          <p:nvPr/>
        </p:nvSpPr>
        <p:spPr>
          <a:xfrm>
            <a:off x="-295714" y="4255885"/>
            <a:ext cx="28854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Usuario </a:t>
            </a: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administrador</a:t>
            </a:r>
            <a:endParaRPr sz="1800" b="0" i="0" u="none" strike="noStrike" cap="none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g316a70eb4e2_2_95"/>
          <p:cNvSpPr/>
          <p:nvPr/>
        </p:nvSpPr>
        <p:spPr>
          <a:xfrm>
            <a:off x="10318933" y="6593921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Publicar noticias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4" name="Google Shape;304;g316a70eb4e2_2_95"/>
          <p:cNvSpPr/>
          <p:nvPr/>
        </p:nvSpPr>
        <p:spPr>
          <a:xfrm>
            <a:off x="10249957" y="1989382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Aprobar/rechazar postulaciones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5" name="Google Shape;305;g316a70eb4e2_2_95"/>
          <p:cNvSpPr/>
          <p:nvPr/>
        </p:nvSpPr>
        <p:spPr>
          <a:xfrm>
            <a:off x="10277008" y="446977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Asignar roles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6" name="Google Shape;306;g316a70eb4e2_2_95"/>
          <p:cNvSpPr/>
          <p:nvPr/>
        </p:nvSpPr>
        <p:spPr>
          <a:xfrm>
            <a:off x="10318933" y="3508606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Crear, modificar y eliminar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7" name="Google Shape;307;g316a70eb4e2_2_95"/>
          <p:cNvSpPr/>
          <p:nvPr/>
        </p:nvSpPr>
        <p:spPr>
          <a:xfrm>
            <a:off x="4630588" y="6593921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noticias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8" name="Google Shape;308;g316a70eb4e2_2_95"/>
          <p:cNvSpPr/>
          <p:nvPr/>
        </p:nvSpPr>
        <p:spPr>
          <a:xfrm>
            <a:off x="4644573" y="5051271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espacios públicos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9" name="Google Shape;309;g316a70eb4e2_2_95"/>
          <p:cNvSpPr/>
          <p:nvPr/>
        </p:nvSpPr>
        <p:spPr>
          <a:xfrm>
            <a:off x="4658558" y="3508621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FFE599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actividades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g316a70eb4e2_2_95"/>
          <p:cNvSpPr/>
          <p:nvPr/>
        </p:nvSpPr>
        <p:spPr>
          <a:xfrm>
            <a:off x="4672542" y="1965971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B6D7A8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proyectos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1" name="Google Shape;311;g316a70eb4e2_2_95"/>
          <p:cNvSpPr/>
          <p:nvPr/>
        </p:nvSpPr>
        <p:spPr>
          <a:xfrm>
            <a:off x="4630603" y="446977"/>
            <a:ext cx="2126400" cy="1150800"/>
          </a:xfrm>
          <a:prstGeom prst="roundRect">
            <a:avLst>
              <a:gd name="adj" fmla="val 16667"/>
            </a:avLst>
          </a:prstGeom>
          <a:solidFill>
            <a:srgbClr val="A4C2F4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Gestión de usuario</a:t>
            </a: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2" name="Google Shape;312;g316a70eb4e2_2_95"/>
          <p:cNvSpPr/>
          <p:nvPr/>
        </p:nvSpPr>
        <p:spPr>
          <a:xfrm rot="5400000">
            <a:off x="2482104" y="3351835"/>
            <a:ext cx="1503000" cy="1032900"/>
          </a:xfrm>
          <a:prstGeom prst="leftRigh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BEBEB"/>
          </a:solidFill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13" name="Google Shape;313;g316a70eb4e2_2_95"/>
          <p:cNvCxnSpPr>
            <a:stCxn id="311" idx="3"/>
            <a:endCxn id="305" idx="1"/>
          </p:cNvCxnSpPr>
          <p:nvPr/>
        </p:nvCxnSpPr>
        <p:spPr>
          <a:xfrm>
            <a:off x="6757003" y="1022377"/>
            <a:ext cx="3519900" cy="0"/>
          </a:xfrm>
          <a:prstGeom prst="straightConnector1">
            <a:avLst/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4" name="Google Shape;314;g316a70eb4e2_2_95"/>
          <p:cNvCxnSpPr>
            <a:stCxn id="307" idx="3"/>
            <a:endCxn id="303" idx="1"/>
          </p:cNvCxnSpPr>
          <p:nvPr/>
        </p:nvCxnSpPr>
        <p:spPr>
          <a:xfrm>
            <a:off x="6756988" y="7169321"/>
            <a:ext cx="3561900" cy="0"/>
          </a:xfrm>
          <a:prstGeom prst="straightConnector1">
            <a:avLst/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5" name="Google Shape;315;g316a70eb4e2_2_95"/>
          <p:cNvCxnSpPr>
            <a:stCxn id="308" idx="3"/>
          </p:cNvCxnSpPr>
          <p:nvPr/>
        </p:nvCxnSpPr>
        <p:spPr>
          <a:xfrm rot="10800000" flipH="1">
            <a:off x="6770973" y="4328871"/>
            <a:ext cx="3544200" cy="1297800"/>
          </a:xfrm>
          <a:prstGeom prst="bentConnector3">
            <a:avLst>
              <a:gd name="adj1" fmla="val 44825"/>
            </a:avLst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6" name="Google Shape;316;g316a70eb4e2_2_95"/>
          <p:cNvCxnSpPr/>
          <p:nvPr/>
        </p:nvCxnSpPr>
        <p:spPr>
          <a:xfrm>
            <a:off x="6786229" y="2814154"/>
            <a:ext cx="3552300" cy="962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7" name="Google Shape;317;g316a70eb4e2_2_95"/>
          <p:cNvCxnSpPr>
            <a:stCxn id="309" idx="3"/>
            <a:endCxn id="306" idx="1"/>
          </p:cNvCxnSpPr>
          <p:nvPr/>
        </p:nvCxnSpPr>
        <p:spPr>
          <a:xfrm>
            <a:off x="6784958" y="4084021"/>
            <a:ext cx="3534000" cy="0"/>
          </a:xfrm>
          <a:prstGeom prst="straightConnector1">
            <a:avLst/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8" name="Google Shape;318;g316a70eb4e2_2_95"/>
          <p:cNvCxnSpPr/>
          <p:nvPr/>
        </p:nvCxnSpPr>
        <p:spPr>
          <a:xfrm rot="10800000" flipH="1">
            <a:off x="6763247" y="4540256"/>
            <a:ext cx="3597900" cy="2348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9" name="Google Shape;319;g316a70eb4e2_2_95"/>
          <p:cNvCxnSpPr>
            <a:stCxn id="310" idx="3"/>
            <a:endCxn id="304" idx="1"/>
          </p:cNvCxnSpPr>
          <p:nvPr/>
        </p:nvCxnSpPr>
        <p:spPr>
          <a:xfrm>
            <a:off x="6798942" y="2541371"/>
            <a:ext cx="3450900" cy="23400"/>
          </a:xfrm>
          <a:prstGeom prst="straightConnector1">
            <a:avLst/>
          </a:prstGeom>
          <a:noFill/>
          <a:ln w="9525" cap="flat" cmpd="sng">
            <a:solidFill>
              <a:srgbClr val="2C3C43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0" name="Google Shape;320;g316a70eb4e2_2_95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/>
          <p:nvPr/>
        </p:nvSpPr>
        <p:spPr>
          <a:xfrm>
            <a:off x="2106392" y="2258192"/>
            <a:ext cx="2909227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Arial"/>
              <a:buNone/>
            </a:pPr>
            <a:r>
              <a:rPr lang="es-ES" sz="44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44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9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93;p27">
            <a:extLst>
              <a:ext uri="{FF2B5EF4-FFF2-40B4-BE49-F238E27FC236}">
                <a16:creationId xmlns:a16="http://schemas.microsoft.com/office/drawing/2014/main" id="{7DFE7B6B-A594-0A02-5F36-809723AB83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803" b="287"/>
          <a:stretch/>
        </p:blipFill>
        <p:spPr>
          <a:xfrm>
            <a:off x="8037095" y="-133350"/>
            <a:ext cx="6593305" cy="835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"/>
          <p:cNvSpPr/>
          <p:nvPr/>
        </p:nvSpPr>
        <p:spPr>
          <a:xfrm>
            <a:off x="266575" y="1481317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Solución propuesta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66575" y="2156265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Innovaciones y Valor Agregado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66575" y="4143637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Metodologías</a:t>
            </a:r>
            <a:endParaRPr sz="167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66575" y="5472912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Tecnologías utilizadas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66575" y="6139285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Impacto y beneficios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66575" y="7472029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Conclusión</a:t>
            </a:r>
            <a:endParaRPr sz="167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66575" y="2806712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66575" y="3475175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Unidades de competencias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66575" y="4816767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Entregables desarrollados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66575" y="831075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66575" y="6805657"/>
            <a:ext cx="6827400" cy="589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2941"/>
              </a:srgbClr>
            </a:outerShdw>
          </a:effectLst>
        </p:spPr>
        <p:txBody>
          <a:bodyPr spcFirstLastPara="1" wrap="square" lIns="109700" tIns="109700" rIns="109700" bIns="109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Demostración</a:t>
            </a:r>
            <a:endParaRPr sz="1679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70800" y="-60075"/>
            <a:ext cx="6959600" cy="82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/>
          <p:nvPr/>
        </p:nvSpPr>
        <p:spPr>
          <a:xfrm>
            <a:off x="8716435" y="2455441"/>
            <a:ext cx="5109869" cy="1095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00" tIns="54825" rIns="109700" bIns="548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Unidad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Territorial</a:t>
            </a:r>
            <a:endParaRPr sz="3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2464075" y="215925"/>
            <a:ext cx="243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1"/>
              <a:t>Contenidos:</a:t>
            </a:r>
            <a:endParaRPr sz="24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7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7"/>
          <p:cNvPicPr preferRelativeResize="0"/>
          <p:nvPr/>
        </p:nvPicPr>
        <p:blipFill rotWithShape="1">
          <a:blip r:embed="rId3">
            <a:alphaModFix/>
          </a:blip>
          <a:srcRect t="-803" b="287"/>
          <a:stretch/>
        </p:blipFill>
        <p:spPr>
          <a:xfrm>
            <a:off x="8037095" y="-133350"/>
            <a:ext cx="6593305" cy="835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7"/>
          <p:cNvPicPr preferRelativeResize="0"/>
          <p:nvPr/>
        </p:nvPicPr>
        <p:blipFill rotWithShape="1">
          <a:blip r:embed="rId4">
            <a:alphaModFix/>
          </a:blip>
          <a:srcRect l="9232" r="11858"/>
          <a:stretch/>
        </p:blipFill>
        <p:spPr>
          <a:xfrm>
            <a:off x="12178101" y="-110837"/>
            <a:ext cx="2514600" cy="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/>
          <p:nvPr/>
        </p:nvSpPr>
        <p:spPr>
          <a:xfrm>
            <a:off x="275890" y="3691253"/>
            <a:ext cx="7469400" cy="7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336590" y="301553"/>
            <a:ext cx="7469267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3"/>
          <p:cNvSpPr txBox="1"/>
          <p:nvPr/>
        </p:nvSpPr>
        <p:spPr>
          <a:xfrm>
            <a:off x="437725" y="2284325"/>
            <a:ext cx="5800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100" b="1">
                <a:solidFill>
                  <a:schemeClr val="dk1"/>
                </a:solidFill>
              </a:rPr>
              <a:t>Desafíos de Las juntas de vecinos </a:t>
            </a:r>
            <a:endParaRPr sz="1500" b="1"/>
          </a:p>
        </p:txBody>
      </p:sp>
      <p:sp>
        <p:nvSpPr>
          <p:cNvPr id="2" name="Rectángulo 1"/>
          <p:cNvSpPr/>
          <p:nvPr/>
        </p:nvSpPr>
        <p:spPr>
          <a:xfrm>
            <a:off x="490657" y="3589164"/>
            <a:ext cx="73152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CL" sz="1800" dirty="0">
                <a:solidFill>
                  <a:schemeClr val="dk1"/>
                </a:solidFill>
              </a:rPr>
              <a:t>Digitalización</a:t>
            </a:r>
          </a:p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dirty="0">
                <a:solidFill>
                  <a:schemeClr val="dk1"/>
                </a:solidFill>
              </a:rPr>
              <a:t>Comunicación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dirty="0">
                <a:solidFill>
                  <a:schemeClr val="dk1"/>
                </a:solidFill>
              </a:rPr>
              <a:t>Acceso limitado a servicios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dirty="0">
                <a:solidFill>
                  <a:schemeClr val="dk1"/>
                </a:solidFill>
              </a:rPr>
              <a:t>Ineficiencia administrativa 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dirty="0">
                <a:solidFill>
                  <a:schemeClr val="dk1"/>
                </a:solidFill>
              </a:rPr>
              <a:t>Desconexión comunitaria</a:t>
            </a: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endParaRPr lang="es-ES" sz="1800" dirty="0">
              <a:solidFill>
                <a:schemeClr val="dk1"/>
              </a:solidFill>
            </a:endParaRPr>
          </a:p>
          <a:p>
            <a:pPr marL="285750" indent="-285750">
              <a:buClr>
                <a:schemeClr val="dk1"/>
              </a:buClr>
              <a:buSzPts val="1800"/>
              <a:buFont typeface="Noto Sans Symbols"/>
              <a:buChar char="✔"/>
            </a:pPr>
            <a:endParaRPr lang="es-ES" sz="1800" dirty="0">
              <a:solidFill>
                <a:schemeClr val="dk1"/>
              </a:solidFill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✔"/>
            </a:pPr>
            <a:endParaRPr lang="es-CL" sz="1800" dirty="0">
              <a:solidFill>
                <a:schemeClr val="dk1"/>
              </a:solidFill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✔"/>
            </a:pPr>
            <a:endParaRPr lang="es-CL" sz="1800" dirty="0">
              <a:solidFill>
                <a:schemeClr val="dk1"/>
              </a:solidFill>
            </a:endParaRPr>
          </a:p>
          <a:p>
            <a:pPr marL="285750" lvl="0" indent="-285750">
              <a:buClr>
                <a:schemeClr val="dk1"/>
              </a:buClr>
              <a:buSzPts val="1800"/>
              <a:buFont typeface="Noto Sans Symbols"/>
              <a:buChar char="✔"/>
            </a:pPr>
            <a:endParaRPr lang="es-ES" sz="1800" dirty="0">
              <a:solidFill>
                <a:schemeClr val="dk1"/>
              </a:solidFill>
            </a:endParaRPr>
          </a:p>
          <a:p>
            <a:pPr lvl="0">
              <a:buClr>
                <a:schemeClr val="dk1"/>
              </a:buClr>
              <a:buSzPts val="1800"/>
            </a:pPr>
            <a:endParaRPr lang="es-ES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6280190" y="2854643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Solución Propuesta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6485096" y="4243745"/>
            <a:ext cx="100489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s-ES" sz="265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6918817" y="4243745"/>
            <a:ext cx="5161072" cy="45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Digitaliza Procesos comunitarios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4"/>
          <p:cNvSpPr/>
          <p:nvPr/>
        </p:nvSpPr>
        <p:spPr>
          <a:xfrm>
            <a:off x="6274875" y="5083885"/>
            <a:ext cx="510300" cy="510300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6441310" y="5162312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s-ES" sz="2650" b="0" i="0" u="none" strike="noStrike" cap="none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65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4"/>
          <p:cNvSpPr/>
          <p:nvPr/>
        </p:nvSpPr>
        <p:spPr>
          <a:xfrm>
            <a:off x="6274862" y="585966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4"/>
          <p:cNvSpPr/>
          <p:nvPr/>
        </p:nvSpPr>
        <p:spPr>
          <a:xfrm>
            <a:off x="6441311" y="6009052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rial"/>
              <a:buNone/>
            </a:pPr>
            <a:r>
              <a:rPr lang="es-ES" sz="265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26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"/>
          <p:cNvSpPr/>
          <p:nvPr/>
        </p:nvSpPr>
        <p:spPr>
          <a:xfrm>
            <a:off x="6790492" y="5046859"/>
            <a:ext cx="5237331" cy="464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Centraliza información, mejorar la comunicación.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"/>
          <p:cNvSpPr/>
          <p:nvPr/>
        </p:nvSpPr>
        <p:spPr>
          <a:xfrm>
            <a:off x="6790500" y="5888925"/>
            <a:ext cx="6771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Fomentar inclusión, cohesión social, eficiencia y sostenibilidad.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5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6280190" y="2747724"/>
            <a:ext cx="6254472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rial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Elementos Innovadores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6280190" y="3796665"/>
            <a:ext cx="3664863" cy="2903680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6514624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rial"/>
              <a:buNone/>
            </a:pPr>
            <a:r>
              <a:rPr lang="es-ES" sz="220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Innovación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6514624" y="4521517"/>
            <a:ext cx="3195995" cy="2178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La solución es única en la gestión comunitaria, ofreciendo accesibilidad en tiempo real y superando prácticas manuales.</a:t>
            </a:r>
            <a:endParaRPr sz="1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5"/>
          <p:cNvSpPr/>
          <p:nvPr/>
        </p:nvSpPr>
        <p:spPr>
          <a:xfrm>
            <a:off x="10171867" y="3796665"/>
            <a:ext cx="3664863" cy="2903680"/>
          </a:xfrm>
          <a:prstGeom prst="roundRect">
            <a:avLst>
              <a:gd name="adj" fmla="val 5654"/>
            </a:avLst>
          </a:prstGeom>
          <a:solidFill>
            <a:srgbClr val="D2D9F9"/>
          </a:solidFill>
          <a:ln w="9525" cap="flat" cmpd="sng">
            <a:solidFill>
              <a:srgbClr val="B8BFD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5"/>
          <p:cNvSpPr/>
          <p:nvPr/>
        </p:nvSpPr>
        <p:spPr>
          <a:xfrm>
            <a:off x="10406301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Arial"/>
              <a:buNone/>
            </a:pPr>
            <a:r>
              <a:rPr lang="es-ES" sz="220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Valor Agregado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5"/>
          <p:cNvSpPr/>
          <p:nvPr/>
        </p:nvSpPr>
        <p:spPr>
          <a:xfrm>
            <a:off x="10406301" y="4521517"/>
            <a:ext cx="3195995" cy="725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I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nteracción vecinal </a:t>
            </a:r>
            <a:endParaRPr sz="16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M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ayor transparencia 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</a:rPr>
              <a:t>P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articipación en proyectos comunitarios.</a:t>
            </a:r>
            <a:endParaRPr sz="1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/>
          <p:nvPr/>
        </p:nvSpPr>
        <p:spPr>
          <a:xfrm>
            <a:off x="793790" y="2902863"/>
            <a:ext cx="5884426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s-ES" sz="44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433507" y="421749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s-ES" sz="220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 General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433507" y="4763696"/>
            <a:ext cx="6244800" cy="20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Crear una tecnología que mejore la gestión comunitaria, los servicios y comunicación vecinal.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9380195" y="4178617"/>
            <a:ext cx="2838600" cy="3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s-ES" sz="220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Objetivos Específicos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9380195" y="4763696"/>
            <a:ext cx="6244709" cy="362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Automatizar procesos.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>
                <a:solidFill>
                  <a:schemeClr val="dk1"/>
                </a:solidFill>
              </a:rPr>
              <a:t>C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entralizar comunicación.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>
                <a:solidFill>
                  <a:schemeClr val="dk1"/>
                </a:solidFill>
              </a:rPr>
              <a:t>M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ejorar accesibilidad.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>
                <a:solidFill>
                  <a:schemeClr val="dk1"/>
                </a:solidFill>
              </a:rPr>
              <a:t>F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omentar inclusión digital.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>
                <a:solidFill>
                  <a:schemeClr val="dk1"/>
                </a:solidFill>
              </a:rPr>
              <a:t>O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ptimizar transparencia.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781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✔"/>
            </a:pPr>
            <a:r>
              <a:rPr lang="es-ES" sz="1600">
                <a:solidFill>
                  <a:schemeClr val="dk1"/>
                </a:solidFill>
              </a:rPr>
              <a:t>P</a:t>
            </a: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articipación comunitaria.</a:t>
            </a:r>
            <a:endParaRPr sz="17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67604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/>
          <p:nvPr/>
        </p:nvSpPr>
        <p:spPr>
          <a:xfrm>
            <a:off x="12820801" y="7797338"/>
            <a:ext cx="1795549" cy="4274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33172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7"/>
          <p:cNvSpPr/>
          <p:nvPr/>
        </p:nvSpPr>
        <p:spPr>
          <a:xfrm>
            <a:off x="760095" y="597218"/>
            <a:ext cx="6609040" cy="678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0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250"/>
              <a:buFont typeface="Arial"/>
              <a:buNone/>
            </a:pPr>
            <a:r>
              <a:rPr lang="es-ES" sz="425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Unidades de Competencia</a:t>
            </a:r>
            <a:endParaRPr sz="42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0095" y="1601629"/>
            <a:ext cx="5429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7"/>
          <p:cNvSpPr/>
          <p:nvPr/>
        </p:nvSpPr>
        <p:spPr>
          <a:xfrm>
            <a:off x="760095" y="2361724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lang="es-ES" sz="210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Desarrollo de software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760100" y="2831300"/>
            <a:ext cx="79425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Programación avanzada, diseño, metodologías ágiles,desarrollo web/móvil  y APIs.</a:t>
            </a:r>
            <a:br>
              <a:rPr lang="es-ES"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0095" y="3830241"/>
            <a:ext cx="5429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760103" y="4590325"/>
            <a:ext cx="49743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lang="es-ES" sz="210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Bases de Datos y Seguridad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60095" y="5059918"/>
            <a:ext cx="7623810" cy="34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Firebase, autenticación segura y sistemas robustos.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60095" y="6818947"/>
            <a:ext cx="2714625" cy="339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61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100"/>
              <a:buFont typeface="Arial"/>
              <a:buNone/>
            </a:pPr>
            <a:r>
              <a:rPr lang="es-ES" sz="2100" b="0" i="0" u="none" strike="noStrike" cap="none">
                <a:solidFill>
                  <a:srgbClr val="404155"/>
                </a:solidFill>
                <a:latin typeface="Arial"/>
                <a:ea typeface="Arial"/>
                <a:cs typeface="Arial"/>
                <a:sym typeface="Arial"/>
              </a:rPr>
              <a:t>Gestión de Proyectos </a:t>
            </a:r>
            <a:endParaRPr sz="2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760095" y="7288530"/>
            <a:ext cx="7623810" cy="347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Scrum, planificación, cronogramas y tareas.</a:t>
            </a:r>
            <a:br>
              <a:rPr lang="es-ES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0095" y="6060715"/>
            <a:ext cx="627977" cy="627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/>
          <p:nvPr/>
        </p:nvSpPr>
        <p:spPr>
          <a:xfrm>
            <a:off x="210466" y="2673741"/>
            <a:ext cx="8334444" cy="70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87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1B1B27"/>
                </a:solidFill>
                <a:latin typeface="Arial"/>
                <a:ea typeface="Arial"/>
                <a:cs typeface="Arial"/>
                <a:sym typeface="Arial"/>
              </a:rPr>
              <a:t>Metodología </a:t>
            </a:r>
            <a:r>
              <a:rPr lang="es-ES"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ágil de tipo Scrum</a:t>
            </a:r>
            <a:endParaRPr sz="4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50"/>
              <a:buFont typeface="Calibri"/>
              <a:buNone/>
            </a:pPr>
            <a:endParaRPr sz="445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397413" y="3870467"/>
            <a:ext cx="731520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Roles Definidos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Estructura de Sprints 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Adaptaciones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s-ES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Herramientas de Comunicación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2712</Words>
  <Application>Microsoft Office PowerPoint</Application>
  <PresentationFormat>Personalizado</PresentationFormat>
  <Paragraphs>279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Corben</vt:lpstr>
      <vt:lpstr>Open Sans</vt:lpstr>
      <vt:lpstr>Trebuchet MS</vt:lpstr>
      <vt:lpstr>Arial</vt:lpstr>
      <vt:lpstr>Calibri</vt:lpstr>
      <vt:lpstr>Noto Sans Symbols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PptxGenJS</dc:creator>
  <cp:lastModifiedBy>ALEJANDRO . VILLA VILLAVICENCIO</cp:lastModifiedBy>
  <cp:revision>20</cp:revision>
  <dcterms:created xsi:type="dcterms:W3CDTF">2024-11-17T19:37:46Z</dcterms:created>
  <dcterms:modified xsi:type="dcterms:W3CDTF">2024-12-04T22:00:23Z</dcterms:modified>
</cp:coreProperties>
</file>